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092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2323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29030" y="2196346"/>
            <a:ext cx="7058739" cy="20852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210"/>
              </a:lnSpc>
              <a:buNone/>
            </a:pPr>
            <a:r>
              <a:rPr lang="en-US" sz="656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Variable Scopes in C</a:t>
            </a:r>
            <a:endParaRPr lang="en-US" sz="6568" dirty="0"/>
          </a:p>
        </p:txBody>
      </p:sp>
      <p:sp>
        <p:nvSpPr>
          <p:cNvPr id="6" name="Text 2"/>
          <p:cNvSpPr/>
          <p:nvPr/>
        </p:nvSpPr>
        <p:spPr>
          <a:xfrm>
            <a:off x="6529030" y="4698683"/>
            <a:ext cx="7058739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the fascinating world of variable scopes in the C programming language and uncover the significance of this fundamental concept.</a:t>
            </a:r>
            <a:endParaRPr lang="en-US" sz="218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1042630" y="1711762"/>
            <a:ext cx="788670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What is a Variable Scope?</a:t>
            </a:r>
            <a:endParaRPr lang="en-US" sz="5474" dirty="0"/>
          </a:p>
        </p:txBody>
      </p:sp>
      <p:sp>
        <p:nvSpPr>
          <p:cNvPr id="5" name="Shape 2"/>
          <p:cNvSpPr/>
          <p:nvPr/>
        </p:nvSpPr>
        <p:spPr>
          <a:xfrm>
            <a:off x="1042630" y="3136583"/>
            <a:ext cx="3996333" cy="3381256"/>
          </a:xfrm>
          <a:prstGeom prst="roundRect">
            <a:avLst>
              <a:gd name="adj" fmla="val 4934"/>
            </a:avLst>
          </a:prstGeom>
          <a:solidFill>
            <a:srgbClr val="FFD6D6"/>
          </a:solidFill>
          <a:ln/>
        </p:spPr>
      </p:sp>
      <p:sp>
        <p:nvSpPr>
          <p:cNvPr id="6" name="Text 3"/>
          <p:cNvSpPr/>
          <p:nvPr/>
        </p:nvSpPr>
        <p:spPr>
          <a:xfrm>
            <a:off x="1320641" y="3414593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Definition</a:t>
            </a:r>
            <a:endParaRPr lang="en-US" sz="2737" dirty="0"/>
          </a:p>
        </p:txBody>
      </p:sp>
      <p:sp>
        <p:nvSpPr>
          <p:cNvPr id="7" name="Text 4"/>
          <p:cNvSpPr/>
          <p:nvPr/>
        </p:nvSpPr>
        <p:spPr>
          <a:xfrm>
            <a:off x="1320641" y="4015740"/>
            <a:ext cx="3440311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Variable scope refers to the region of a program where a variable can be accessed and manipulated.</a:t>
            </a:r>
            <a:endParaRPr lang="en-US" sz="2189" dirty="0"/>
          </a:p>
        </p:txBody>
      </p:sp>
      <p:sp>
        <p:nvSpPr>
          <p:cNvPr id="8" name="Shape 5"/>
          <p:cNvSpPr/>
          <p:nvPr/>
        </p:nvSpPr>
        <p:spPr>
          <a:xfrm>
            <a:off x="5316974" y="3136583"/>
            <a:ext cx="3996333" cy="3381256"/>
          </a:xfrm>
          <a:prstGeom prst="roundRect">
            <a:avLst>
              <a:gd name="adj" fmla="val 4934"/>
            </a:avLst>
          </a:prstGeom>
          <a:solidFill>
            <a:srgbClr val="FFD6D6"/>
          </a:solidFill>
          <a:ln/>
        </p:spPr>
      </p:sp>
      <p:sp>
        <p:nvSpPr>
          <p:cNvPr id="9" name="Text 6"/>
          <p:cNvSpPr/>
          <p:nvPr/>
        </p:nvSpPr>
        <p:spPr>
          <a:xfrm>
            <a:off x="5594985" y="3414593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Importance</a:t>
            </a:r>
            <a:endParaRPr lang="en-US" sz="2737" dirty="0"/>
          </a:p>
        </p:txBody>
      </p:sp>
      <p:sp>
        <p:nvSpPr>
          <p:cNvPr id="10" name="Text 7"/>
          <p:cNvSpPr/>
          <p:nvPr/>
        </p:nvSpPr>
        <p:spPr>
          <a:xfrm>
            <a:off x="5594985" y="4015740"/>
            <a:ext cx="3440311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variable scopes is crucial for writing efficient and bug-free code.</a:t>
            </a:r>
            <a:endParaRPr lang="en-US" sz="2189" dirty="0"/>
          </a:p>
        </p:txBody>
      </p:sp>
      <p:sp>
        <p:nvSpPr>
          <p:cNvPr id="11" name="Shape 8"/>
          <p:cNvSpPr/>
          <p:nvPr/>
        </p:nvSpPr>
        <p:spPr>
          <a:xfrm>
            <a:off x="9591318" y="3136583"/>
            <a:ext cx="3996333" cy="3381256"/>
          </a:xfrm>
          <a:prstGeom prst="roundRect">
            <a:avLst>
              <a:gd name="adj" fmla="val 4934"/>
            </a:avLst>
          </a:prstGeom>
          <a:solidFill>
            <a:srgbClr val="FFD6D6"/>
          </a:solidFill>
          <a:ln/>
        </p:spPr>
      </p:sp>
      <p:sp>
        <p:nvSpPr>
          <p:cNvPr id="12" name="Text 9"/>
          <p:cNvSpPr/>
          <p:nvPr/>
        </p:nvSpPr>
        <p:spPr>
          <a:xfrm>
            <a:off x="9869329" y="3414593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Benefits</a:t>
            </a:r>
            <a:endParaRPr lang="en-US" sz="2737" dirty="0"/>
          </a:p>
        </p:txBody>
      </p:sp>
      <p:sp>
        <p:nvSpPr>
          <p:cNvPr id="13" name="Text 10"/>
          <p:cNvSpPr/>
          <p:nvPr/>
        </p:nvSpPr>
        <p:spPr>
          <a:xfrm>
            <a:off x="9869329" y="4015740"/>
            <a:ext cx="3440311" cy="2224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Proper variable scoping improves code readability, reduces naming conflicts, and optimizes memory usage.</a:t>
            </a:r>
            <a:endParaRPr lang="en-US" sz="218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4756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2606874"/>
            <a:ext cx="5561052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Global Variables</a:t>
            </a:r>
            <a:endParaRPr lang="en-US" sz="5474" dirty="0"/>
          </a:p>
        </p:txBody>
      </p:sp>
      <p:sp>
        <p:nvSpPr>
          <p:cNvPr id="6" name="Shape 2"/>
          <p:cNvSpPr/>
          <p:nvPr/>
        </p:nvSpPr>
        <p:spPr>
          <a:xfrm>
            <a:off x="1042630" y="4110038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D6D6"/>
          </a:solidFill>
          <a:ln/>
        </p:spPr>
      </p:sp>
      <p:sp>
        <p:nvSpPr>
          <p:cNvPr id="7" name="Text 3"/>
          <p:cNvSpPr/>
          <p:nvPr/>
        </p:nvSpPr>
        <p:spPr>
          <a:xfrm>
            <a:off x="1290638" y="4162187"/>
            <a:ext cx="1295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3284" dirty="0"/>
          </a:p>
        </p:txBody>
      </p:sp>
      <p:sp>
        <p:nvSpPr>
          <p:cNvPr id="8" name="Text 4"/>
          <p:cNvSpPr/>
          <p:nvPr/>
        </p:nvSpPr>
        <p:spPr>
          <a:xfrm>
            <a:off x="1946196" y="4205526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Definition</a:t>
            </a:r>
            <a:endParaRPr lang="en-US" sz="2737" dirty="0"/>
          </a:p>
        </p:txBody>
      </p:sp>
      <p:sp>
        <p:nvSpPr>
          <p:cNvPr id="9" name="Text 5"/>
          <p:cNvSpPr/>
          <p:nvPr/>
        </p:nvSpPr>
        <p:spPr>
          <a:xfrm>
            <a:off x="1946196" y="4806673"/>
            <a:ext cx="3092768" cy="2224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 variables are declared outside of any function and can be accessed from any part of the program.</a:t>
            </a:r>
            <a:endParaRPr lang="en-US" sz="2189" dirty="0"/>
          </a:p>
        </p:txBody>
      </p:sp>
      <p:sp>
        <p:nvSpPr>
          <p:cNvPr id="10" name="Shape 6"/>
          <p:cNvSpPr/>
          <p:nvPr/>
        </p:nvSpPr>
        <p:spPr>
          <a:xfrm>
            <a:off x="5316974" y="4110038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D6D6"/>
          </a:solidFill>
          <a:ln/>
        </p:spPr>
      </p:sp>
      <p:sp>
        <p:nvSpPr>
          <p:cNvPr id="11" name="Text 7"/>
          <p:cNvSpPr/>
          <p:nvPr/>
        </p:nvSpPr>
        <p:spPr>
          <a:xfrm>
            <a:off x="5515451" y="4162187"/>
            <a:ext cx="22860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3284" dirty="0"/>
          </a:p>
        </p:txBody>
      </p:sp>
      <p:sp>
        <p:nvSpPr>
          <p:cNvPr id="12" name="Text 8"/>
          <p:cNvSpPr/>
          <p:nvPr/>
        </p:nvSpPr>
        <p:spPr>
          <a:xfrm>
            <a:off x="6220539" y="4205526"/>
            <a:ext cx="304800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Scope and Lifetime</a:t>
            </a:r>
            <a:endParaRPr lang="en-US" sz="2737" dirty="0"/>
          </a:p>
        </p:txBody>
      </p:sp>
      <p:sp>
        <p:nvSpPr>
          <p:cNvPr id="13" name="Text 9"/>
          <p:cNvSpPr/>
          <p:nvPr/>
        </p:nvSpPr>
        <p:spPr>
          <a:xfrm>
            <a:off x="6220539" y="4806673"/>
            <a:ext cx="3092768" cy="2224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 variables have a global scope, meaning they are visible throughout the entire program's execution.</a:t>
            </a:r>
            <a:endParaRPr lang="en-US" sz="2189" dirty="0"/>
          </a:p>
        </p:txBody>
      </p:sp>
      <p:sp>
        <p:nvSpPr>
          <p:cNvPr id="14" name="Shape 10"/>
          <p:cNvSpPr/>
          <p:nvPr/>
        </p:nvSpPr>
        <p:spPr>
          <a:xfrm>
            <a:off x="9591318" y="4110038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D6D6"/>
          </a:solidFill>
          <a:ln/>
        </p:spPr>
      </p:sp>
      <p:sp>
        <p:nvSpPr>
          <p:cNvPr id="15" name="Text 11"/>
          <p:cNvSpPr/>
          <p:nvPr/>
        </p:nvSpPr>
        <p:spPr>
          <a:xfrm>
            <a:off x="9782175" y="4162187"/>
            <a:ext cx="2438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3284" dirty="0"/>
          </a:p>
        </p:txBody>
      </p:sp>
      <p:sp>
        <p:nvSpPr>
          <p:cNvPr id="16" name="Text 12"/>
          <p:cNvSpPr/>
          <p:nvPr/>
        </p:nvSpPr>
        <p:spPr>
          <a:xfrm>
            <a:off x="10494883" y="4205526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Example</a:t>
            </a:r>
            <a:endParaRPr lang="en-US" sz="2737" dirty="0"/>
          </a:p>
        </p:txBody>
      </p:sp>
      <p:sp>
        <p:nvSpPr>
          <p:cNvPr id="17" name="Text 13"/>
          <p:cNvSpPr/>
          <p:nvPr/>
        </p:nvSpPr>
        <p:spPr>
          <a:xfrm>
            <a:off x="10494883" y="4806673"/>
            <a:ext cx="3092768" cy="17945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highlight>
                  <a:srgbClr val="FCE8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count = 0;</a:t>
            </a: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a global variable that can be used and modified by any function in the program.</a:t>
            </a:r>
            <a:endParaRPr lang="en-US" sz="218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1042630" y="832128"/>
            <a:ext cx="5561052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Local Variables</a:t>
            </a:r>
            <a:endParaRPr lang="en-US" sz="54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630" y="2256949"/>
            <a:ext cx="3903583" cy="241256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42630" y="5017056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Definition</a:t>
            </a:r>
            <a:endParaRPr lang="en-US" sz="2737" dirty="0"/>
          </a:p>
        </p:txBody>
      </p:sp>
      <p:sp>
        <p:nvSpPr>
          <p:cNvPr id="7" name="Text 3"/>
          <p:cNvSpPr/>
          <p:nvPr/>
        </p:nvSpPr>
        <p:spPr>
          <a:xfrm>
            <a:off x="1042630" y="5618202"/>
            <a:ext cx="3903583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 variables are declared within a specific function and can only be accessed within that function.</a:t>
            </a:r>
            <a:endParaRPr lang="en-US" sz="2189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289" y="2256949"/>
            <a:ext cx="3903702" cy="241256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363289" y="5017056"/>
            <a:ext cx="304800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Scope and Lifetime</a:t>
            </a:r>
            <a:endParaRPr lang="en-US" sz="2737" dirty="0"/>
          </a:p>
        </p:txBody>
      </p:sp>
      <p:sp>
        <p:nvSpPr>
          <p:cNvPr id="10" name="Text 5"/>
          <p:cNvSpPr/>
          <p:nvPr/>
        </p:nvSpPr>
        <p:spPr>
          <a:xfrm>
            <a:off x="5363289" y="5618202"/>
            <a:ext cx="3903702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Local variables have a local scope and their lifetime is limited to the duration of the function's execution.</a:t>
            </a:r>
            <a:endParaRPr lang="en-US" sz="2189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4068" y="2256949"/>
            <a:ext cx="3903702" cy="241256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684068" y="5017056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Example</a:t>
            </a:r>
            <a:endParaRPr lang="en-US" sz="2737" dirty="0"/>
          </a:p>
        </p:txBody>
      </p:sp>
      <p:sp>
        <p:nvSpPr>
          <p:cNvPr id="13" name="Text 7"/>
          <p:cNvSpPr/>
          <p:nvPr/>
        </p:nvSpPr>
        <p:spPr>
          <a:xfrm>
            <a:off x="9684068" y="5618202"/>
            <a:ext cx="3903702" cy="13496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highlight>
                  <a:srgbClr val="FCE8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age = 25;</a:t>
            </a: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a local variable that can only be used within the function where it is declared.</a:t>
            </a:r>
            <a:endParaRPr lang="en-US" sz="2189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042630" y="330219"/>
            <a:ext cx="5561052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Static Variables</a:t>
            </a:r>
            <a:endParaRPr lang="en-US" sz="5474" dirty="0"/>
          </a:p>
        </p:txBody>
      </p:sp>
      <p:sp>
        <p:nvSpPr>
          <p:cNvPr id="7" name="Shape 3"/>
          <p:cNvSpPr/>
          <p:nvPr/>
        </p:nvSpPr>
        <p:spPr>
          <a:xfrm>
            <a:off x="7287458" y="1616094"/>
            <a:ext cx="55602" cy="5721310"/>
          </a:xfrm>
          <a:prstGeom prst="rect">
            <a:avLst/>
          </a:prstGeom>
          <a:solidFill>
            <a:srgbClr val="FFD6D6"/>
          </a:solidFill>
          <a:ln/>
        </p:spPr>
      </p:sp>
      <p:sp>
        <p:nvSpPr>
          <p:cNvPr id="8" name="Shape 4"/>
          <p:cNvSpPr/>
          <p:nvPr/>
        </p:nvSpPr>
        <p:spPr>
          <a:xfrm>
            <a:off x="7627977" y="2118240"/>
            <a:ext cx="973098" cy="55602"/>
          </a:xfrm>
          <a:prstGeom prst="rect">
            <a:avLst/>
          </a:prstGeom>
          <a:solidFill>
            <a:srgbClr val="FFD6D6"/>
          </a:solidFill>
          <a:ln/>
        </p:spPr>
      </p:sp>
      <p:sp>
        <p:nvSpPr>
          <p:cNvPr id="9" name="Shape 5"/>
          <p:cNvSpPr/>
          <p:nvPr/>
        </p:nvSpPr>
        <p:spPr>
          <a:xfrm>
            <a:off x="7002423" y="1833383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D6D6"/>
          </a:solidFill>
          <a:ln/>
        </p:spPr>
      </p:sp>
      <p:sp>
        <p:nvSpPr>
          <p:cNvPr id="10" name="Text 6"/>
          <p:cNvSpPr/>
          <p:nvPr/>
        </p:nvSpPr>
        <p:spPr>
          <a:xfrm>
            <a:off x="7250430" y="1885533"/>
            <a:ext cx="1295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3284" dirty="0"/>
          </a:p>
        </p:txBody>
      </p:sp>
      <p:sp>
        <p:nvSpPr>
          <p:cNvPr id="11" name="Text 7"/>
          <p:cNvSpPr/>
          <p:nvPr/>
        </p:nvSpPr>
        <p:spPr>
          <a:xfrm>
            <a:off x="8844439" y="1894105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Definition</a:t>
            </a:r>
            <a:endParaRPr lang="en-US" sz="2737" dirty="0"/>
          </a:p>
        </p:txBody>
      </p:sp>
      <p:sp>
        <p:nvSpPr>
          <p:cNvPr id="12" name="Text 8"/>
          <p:cNvSpPr/>
          <p:nvPr/>
        </p:nvSpPr>
        <p:spPr>
          <a:xfrm>
            <a:off x="8844439" y="2495252"/>
            <a:ext cx="4743331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Static variables are declared inside a function, but unlike local variables, they retain their value between function invocations.</a:t>
            </a:r>
            <a:endParaRPr lang="en-US" sz="2189" dirty="0"/>
          </a:p>
        </p:txBody>
      </p:sp>
      <p:sp>
        <p:nvSpPr>
          <p:cNvPr id="13" name="Shape 9"/>
          <p:cNvSpPr/>
          <p:nvPr/>
        </p:nvSpPr>
        <p:spPr>
          <a:xfrm>
            <a:off x="6029325" y="3508414"/>
            <a:ext cx="973098" cy="55602"/>
          </a:xfrm>
          <a:prstGeom prst="rect">
            <a:avLst/>
          </a:prstGeom>
          <a:solidFill>
            <a:srgbClr val="FFD6D6"/>
          </a:solidFill>
          <a:ln/>
        </p:spPr>
      </p:sp>
      <p:sp>
        <p:nvSpPr>
          <p:cNvPr id="14" name="Shape 10"/>
          <p:cNvSpPr/>
          <p:nvPr/>
        </p:nvSpPr>
        <p:spPr>
          <a:xfrm>
            <a:off x="7002423" y="3223557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D6D6"/>
          </a:solidFill>
          <a:ln/>
        </p:spPr>
      </p:sp>
      <p:sp>
        <p:nvSpPr>
          <p:cNvPr id="15" name="Text 11"/>
          <p:cNvSpPr/>
          <p:nvPr/>
        </p:nvSpPr>
        <p:spPr>
          <a:xfrm>
            <a:off x="7200900" y="3275707"/>
            <a:ext cx="22860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3284" dirty="0"/>
          </a:p>
        </p:txBody>
      </p:sp>
      <p:sp>
        <p:nvSpPr>
          <p:cNvPr id="16" name="Text 12"/>
          <p:cNvSpPr/>
          <p:nvPr/>
        </p:nvSpPr>
        <p:spPr>
          <a:xfrm>
            <a:off x="2737961" y="3284279"/>
            <a:ext cx="304800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Scope and Lifetime</a:t>
            </a:r>
            <a:endParaRPr lang="en-US" sz="2737" dirty="0"/>
          </a:p>
        </p:txBody>
      </p:sp>
      <p:sp>
        <p:nvSpPr>
          <p:cNvPr id="17" name="Text 13"/>
          <p:cNvSpPr/>
          <p:nvPr/>
        </p:nvSpPr>
        <p:spPr>
          <a:xfrm>
            <a:off x="1042630" y="3885426"/>
            <a:ext cx="4743331" cy="1334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Static variables have a local scope, similar to local variables, but their lifetime extends beyond the function.</a:t>
            </a:r>
            <a:endParaRPr lang="en-US" sz="2189" dirty="0"/>
          </a:p>
        </p:txBody>
      </p:sp>
      <p:sp>
        <p:nvSpPr>
          <p:cNvPr id="18" name="Shape 14"/>
          <p:cNvSpPr/>
          <p:nvPr/>
        </p:nvSpPr>
        <p:spPr>
          <a:xfrm>
            <a:off x="7627977" y="5332690"/>
            <a:ext cx="973098" cy="55602"/>
          </a:xfrm>
          <a:prstGeom prst="rect">
            <a:avLst/>
          </a:prstGeom>
          <a:solidFill>
            <a:srgbClr val="FFD6D6"/>
          </a:solidFill>
          <a:ln/>
        </p:spPr>
      </p:sp>
      <p:sp>
        <p:nvSpPr>
          <p:cNvPr id="19" name="Shape 15"/>
          <p:cNvSpPr/>
          <p:nvPr/>
        </p:nvSpPr>
        <p:spPr>
          <a:xfrm>
            <a:off x="7002423" y="5047833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D6D6"/>
          </a:solidFill>
          <a:ln/>
        </p:spPr>
      </p:sp>
      <p:sp>
        <p:nvSpPr>
          <p:cNvPr id="20" name="Text 16"/>
          <p:cNvSpPr/>
          <p:nvPr/>
        </p:nvSpPr>
        <p:spPr>
          <a:xfrm>
            <a:off x="7193280" y="5099982"/>
            <a:ext cx="2438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3284" dirty="0"/>
          </a:p>
        </p:txBody>
      </p:sp>
      <p:sp>
        <p:nvSpPr>
          <p:cNvPr id="21" name="Text 17"/>
          <p:cNvSpPr/>
          <p:nvPr/>
        </p:nvSpPr>
        <p:spPr>
          <a:xfrm>
            <a:off x="8844439" y="5108555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Example</a:t>
            </a:r>
            <a:endParaRPr lang="en-US" sz="2737" dirty="0"/>
          </a:p>
        </p:txBody>
      </p:sp>
      <p:sp>
        <p:nvSpPr>
          <p:cNvPr id="22" name="Text 18"/>
          <p:cNvSpPr/>
          <p:nvPr/>
        </p:nvSpPr>
        <p:spPr>
          <a:xfrm>
            <a:off x="8844439" y="5709701"/>
            <a:ext cx="4743331" cy="13496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highlight>
                  <a:srgbClr val="FCE8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static int counter = 0;</a:t>
            </a: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a static variable that maintains its value across multiple function calls.</a:t>
            </a:r>
            <a:endParaRPr lang="en-US" sz="218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42630" y="1076801"/>
            <a:ext cx="681990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Block Scope Variables</a:t>
            </a:r>
            <a:endParaRPr lang="en-US" sz="5474" dirty="0"/>
          </a:p>
        </p:txBody>
      </p:sp>
      <p:sp>
        <p:nvSpPr>
          <p:cNvPr id="6" name="Shape 2"/>
          <p:cNvSpPr/>
          <p:nvPr/>
        </p:nvSpPr>
        <p:spPr>
          <a:xfrm>
            <a:off x="1042630" y="2579965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D6D6"/>
          </a:solidFill>
          <a:ln/>
        </p:spPr>
      </p:sp>
      <p:sp>
        <p:nvSpPr>
          <p:cNvPr id="7" name="Text 3"/>
          <p:cNvSpPr/>
          <p:nvPr/>
        </p:nvSpPr>
        <p:spPr>
          <a:xfrm>
            <a:off x="1290638" y="2632115"/>
            <a:ext cx="1295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3284" dirty="0"/>
          </a:p>
        </p:txBody>
      </p:sp>
      <p:sp>
        <p:nvSpPr>
          <p:cNvPr id="8" name="Text 4"/>
          <p:cNvSpPr/>
          <p:nvPr/>
        </p:nvSpPr>
        <p:spPr>
          <a:xfrm>
            <a:off x="1946196" y="2675453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Definition</a:t>
            </a:r>
            <a:endParaRPr lang="en-US" sz="2737" dirty="0"/>
          </a:p>
        </p:txBody>
      </p:sp>
      <p:sp>
        <p:nvSpPr>
          <p:cNvPr id="9" name="Text 5"/>
          <p:cNvSpPr/>
          <p:nvPr/>
        </p:nvSpPr>
        <p:spPr>
          <a:xfrm>
            <a:off x="1946196" y="3276600"/>
            <a:ext cx="3401258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Block scope variables are declared within a block of code, such as within a loop or conditional statement.</a:t>
            </a:r>
            <a:endParaRPr lang="en-US" sz="2189" dirty="0"/>
          </a:p>
        </p:txBody>
      </p:sp>
      <p:sp>
        <p:nvSpPr>
          <p:cNvPr id="10" name="Shape 6"/>
          <p:cNvSpPr/>
          <p:nvPr/>
        </p:nvSpPr>
        <p:spPr>
          <a:xfrm>
            <a:off x="5625465" y="2579965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D6D6"/>
          </a:solidFill>
          <a:ln/>
        </p:spPr>
      </p:sp>
      <p:sp>
        <p:nvSpPr>
          <p:cNvPr id="11" name="Text 7"/>
          <p:cNvSpPr/>
          <p:nvPr/>
        </p:nvSpPr>
        <p:spPr>
          <a:xfrm>
            <a:off x="5823942" y="2632115"/>
            <a:ext cx="22860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3284" dirty="0"/>
          </a:p>
        </p:txBody>
      </p:sp>
      <p:sp>
        <p:nvSpPr>
          <p:cNvPr id="12" name="Text 8"/>
          <p:cNvSpPr/>
          <p:nvPr/>
        </p:nvSpPr>
        <p:spPr>
          <a:xfrm>
            <a:off x="6529030" y="2675453"/>
            <a:ext cx="3048000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Scope and Lifetime</a:t>
            </a:r>
            <a:endParaRPr lang="en-US" sz="2737" dirty="0"/>
          </a:p>
        </p:txBody>
      </p:sp>
      <p:sp>
        <p:nvSpPr>
          <p:cNvPr id="13" name="Text 9"/>
          <p:cNvSpPr/>
          <p:nvPr/>
        </p:nvSpPr>
        <p:spPr>
          <a:xfrm>
            <a:off x="6529030" y="3276600"/>
            <a:ext cx="3401258" cy="1779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Block scope variables are limited to the block in which they are declared and have a short lifetime.</a:t>
            </a:r>
            <a:endParaRPr lang="en-US" sz="2189" dirty="0"/>
          </a:p>
        </p:txBody>
      </p:sp>
      <p:sp>
        <p:nvSpPr>
          <p:cNvPr id="14" name="Shape 10"/>
          <p:cNvSpPr/>
          <p:nvPr/>
        </p:nvSpPr>
        <p:spPr>
          <a:xfrm>
            <a:off x="1042630" y="5551170"/>
            <a:ext cx="625554" cy="625554"/>
          </a:xfrm>
          <a:prstGeom prst="roundRect">
            <a:avLst>
              <a:gd name="adj" fmla="val 26670"/>
            </a:avLst>
          </a:prstGeom>
          <a:solidFill>
            <a:srgbClr val="FFD6D6"/>
          </a:solidFill>
          <a:ln/>
        </p:spPr>
      </p:sp>
      <p:sp>
        <p:nvSpPr>
          <p:cNvPr id="15" name="Text 11"/>
          <p:cNvSpPr/>
          <p:nvPr/>
        </p:nvSpPr>
        <p:spPr>
          <a:xfrm>
            <a:off x="1233488" y="5603319"/>
            <a:ext cx="243840" cy="521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105"/>
              </a:lnSpc>
              <a:buNone/>
            </a:pPr>
            <a:r>
              <a:rPr lang="en-US" sz="328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3284" dirty="0"/>
          </a:p>
        </p:txBody>
      </p:sp>
      <p:sp>
        <p:nvSpPr>
          <p:cNvPr id="16" name="Text 12"/>
          <p:cNvSpPr/>
          <p:nvPr/>
        </p:nvSpPr>
        <p:spPr>
          <a:xfrm>
            <a:off x="1946196" y="5646658"/>
            <a:ext cx="2780467" cy="434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21"/>
              </a:lnSpc>
              <a:buNone/>
            </a:pPr>
            <a:r>
              <a:rPr lang="en-US" sz="273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Example</a:t>
            </a:r>
            <a:endParaRPr lang="en-US" sz="2737" dirty="0"/>
          </a:p>
        </p:txBody>
      </p:sp>
      <p:sp>
        <p:nvSpPr>
          <p:cNvPr id="17" name="Text 13"/>
          <p:cNvSpPr/>
          <p:nvPr/>
        </p:nvSpPr>
        <p:spPr>
          <a:xfrm>
            <a:off x="1946196" y="6247805"/>
            <a:ext cx="7983974" cy="9048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highlight>
                  <a:srgbClr val="FCE8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char letter = 'A';</a:t>
            </a: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a block scope variable that exists within a specific block of code.</a:t>
            </a:r>
            <a:endParaRPr lang="en-US" sz="218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1042630" y="2957513"/>
            <a:ext cx="6827520" cy="868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42"/>
              </a:lnSpc>
              <a:buNone/>
            </a:pPr>
            <a:r>
              <a:rPr lang="en-US" sz="54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Recap and Conclusion</a:t>
            </a:r>
            <a:endParaRPr lang="en-US" sz="5474" dirty="0"/>
          </a:p>
        </p:txBody>
      </p:sp>
      <p:sp>
        <p:nvSpPr>
          <p:cNvPr id="5" name="Text 2"/>
          <p:cNvSpPr/>
          <p:nvPr/>
        </p:nvSpPr>
        <p:spPr>
          <a:xfrm>
            <a:off x="1042630" y="4382333"/>
            <a:ext cx="12545139" cy="889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503"/>
              </a:lnSpc>
              <a:buNone/>
            </a:pPr>
            <a:r>
              <a:rPr lang="en-US" sz="2189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understanding the various variable scopes in C, you can write more efficient and organized code, minimizing bugs and enhancing overall program performance.</a:t>
            </a:r>
            <a:endParaRPr lang="en-US" sz="2189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388</Words>
  <Application>Microsoft Office PowerPoint</Application>
  <PresentationFormat>Custom</PresentationFormat>
  <Paragraphs>55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Consolas</vt:lpstr>
      <vt:lpstr>Red Hat Text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AHMAD FAISAL SAHIBZADA</cp:lastModifiedBy>
  <cp:revision>3</cp:revision>
  <dcterms:created xsi:type="dcterms:W3CDTF">2024-02-01T04:58:49Z</dcterms:created>
  <dcterms:modified xsi:type="dcterms:W3CDTF">2024-02-12T05:07:46Z</dcterms:modified>
</cp:coreProperties>
</file>